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264" r:id="rId3"/>
    <p:sldId id="265" r:id="rId4"/>
    <p:sldId id="266" r:id="rId5"/>
    <p:sldId id="267" r:id="rId6"/>
    <p:sldId id="268" r:id="rId7"/>
    <p:sldId id="308" r:id="rId8"/>
    <p:sldId id="269" r:id="rId9"/>
    <p:sldId id="270" r:id="rId10"/>
    <p:sldId id="271" r:id="rId11"/>
    <p:sldId id="272" r:id="rId12"/>
    <p:sldId id="309" r:id="rId13"/>
    <p:sldId id="273" r:id="rId14"/>
    <p:sldId id="275" r:id="rId15"/>
    <p:sldId id="274"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11" r:id="rId42"/>
    <p:sldId id="313" r:id="rId43"/>
    <p:sldId id="303" r:id="rId44"/>
    <p:sldId id="310" r:id="rId45"/>
    <p:sldId id="304" r:id="rId46"/>
    <p:sldId id="305" r:id="rId47"/>
    <p:sldId id="306" r:id="rId48"/>
    <p:sldId id="307" r:id="rId49"/>
    <p:sldId id="314"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 xmlns:p14="http://schemas.microsoft.com/office/powerpoint/2010/main">
        <p14:section name="Untitled Section" id="{D79A1090-2DFC-954D-9181-035B35E806B9}">
          <p14:sldIdLst>
            <p14:sldId id="256"/>
            <p14:sldId id="264"/>
            <p14:sldId id="265"/>
            <p14:sldId id="266"/>
            <p14:sldId id="267"/>
            <p14:sldId id="268"/>
            <p14:sldId id="308"/>
            <p14:sldId id="269"/>
            <p14:sldId id="270"/>
            <p14:sldId id="271"/>
            <p14:sldId id="272"/>
            <p14:sldId id="309"/>
            <p14:sldId id="273"/>
            <p14:sldId id="275"/>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11"/>
            <p14:sldId id="313"/>
            <p14:sldId id="303"/>
            <p14:sldId id="310"/>
            <p14:sldId id="304"/>
            <p14:sldId id="305"/>
            <p14:sldId id="306"/>
            <p14:sldId id="307"/>
            <p14:sldId id="31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94660"/>
  </p:normalViewPr>
  <p:slideViewPr>
    <p:cSldViewPr>
      <p:cViewPr varScale="1">
        <p:scale>
          <a:sx n="70" d="100"/>
          <a:sy n="70" d="100"/>
        </p:scale>
        <p:origin x="-105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pPr/>
              <a:t>4/23/2014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pPr/>
              <a:t>‹#›</a:t>
            </a:fld>
            <a:endParaRPr lang="en-US"/>
          </a:p>
        </p:txBody>
      </p:sp>
    </p:spTree>
    <p:extLst>
      <p:ext uri="{BB962C8B-B14F-4D97-AF65-F5344CB8AC3E}">
        <p14:creationId xmlns=""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4/23/2014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31</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no commented code yet, ask them what should get each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90621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28600" y="76200"/>
            <a:ext cx="8610600" cy="4473575"/>
          </a:xfrm>
          <a:prstGeom prst="rect">
            <a:avLst/>
          </a:prstGeom>
          <a:noFill/>
          <a:ln w="9525">
            <a:noFill/>
            <a:miter lim="800000"/>
            <a:headEnd/>
            <a:tailEnd/>
          </a:ln>
        </p:spPr>
      </p:pic>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smtClean="0"/>
              <a:t>The Practice of Computing Using Python, Punch, Enbody, ©2011 Pearson Addison-Wesley. All rights reserved </a:t>
            </a:r>
            <a:endParaRPr lang="en-US"/>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263552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hand.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rot="19799982">
            <a:off x="8131011" y="197933"/>
            <a:ext cx="938721" cy="548603"/>
          </a:xfrm>
          <a:prstGeom prst="rect">
            <a:avLst/>
          </a:prstGeom>
        </p:spPr>
      </p:pic>
      <p:pic>
        <p:nvPicPr>
          <p:cNvPr id="6" name="Picture 5" descr="ostrich.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7119" y="5638800"/>
            <a:ext cx="537882" cy="1219200"/>
          </a:xfrm>
          <a:prstGeom prst="rect">
            <a:avLst/>
          </a:prstGeom>
        </p:spPr>
      </p:pic>
    </p:spTree>
    <p:extLst>
      <p:ext uri="{BB962C8B-B14F-4D97-AF65-F5344CB8AC3E}">
        <p14:creationId xmlns="" xmlns:p14="http://schemas.microsoft.com/office/powerpoint/2010/main" val="277153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06309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486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238188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43681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292292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67485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a:t>
            </a:r>
            <a:r>
              <a:rPr lang="en-US" sz="1200" baseline="0" dirty="0" smtClean="0">
                <a:solidFill>
                  <a:srgbClr val="008000"/>
                </a:solidFill>
              </a:rPr>
              <a:t> Practice of Computing Using Python", </a:t>
            </a: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2013 Pearson Education, Inc.</a:t>
            </a:r>
            <a:endParaRPr lang="en-US" sz="1200" dirty="0">
              <a:solidFill>
                <a:srgbClr val="008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4" r:id="rId13"/>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8</a:t>
            </a:r>
            <a:endParaRPr lang="en-US" dirty="0"/>
          </a:p>
        </p:txBody>
      </p:sp>
      <p:sp>
        <p:nvSpPr>
          <p:cNvPr id="3" name="Text Placeholder 2"/>
          <p:cNvSpPr>
            <a:spLocks noGrp="1"/>
          </p:cNvSpPr>
          <p:nvPr>
            <p:ph type="body" sz="quarter" idx="11"/>
          </p:nvPr>
        </p:nvSpPr>
        <p:spPr/>
        <p:txBody>
          <a:bodyPr/>
          <a:lstStyle/>
          <a:p>
            <a:r>
              <a:rPr lang="en-US" dirty="0" smtClean="0"/>
              <a:t>More On Functions</a:t>
            </a:r>
            <a:endParaRPr lang="en-US" dirty="0"/>
          </a:p>
        </p:txBody>
      </p:sp>
    </p:spTree>
    <p:extLst>
      <p:ext uri="{BB962C8B-B14F-4D97-AF65-F5344CB8AC3E}">
        <p14:creationId xmlns="" xmlns:p14="http://schemas.microsoft.com/office/powerpoint/2010/main" val="143205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smtClean="0"/>
              <a:t>Assignment changes association</a:t>
            </a:r>
            <a:endParaRPr lang="en-US" dirty="0"/>
          </a:p>
        </p:txBody>
      </p:sp>
      <p:sp>
        <p:nvSpPr>
          <p:cNvPr id="3" name="Content Placeholder 2"/>
          <p:cNvSpPr>
            <a:spLocks noGrp="1"/>
          </p:cNvSpPr>
          <p:nvPr>
            <p:ph idx="1"/>
          </p:nvPr>
        </p:nvSpPr>
        <p:spPr/>
        <p:txBody>
          <a:bodyPr/>
          <a:lstStyle/>
          <a:p>
            <a:r>
              <a:rPr lang="en-US" dirty="0" smtClean="0"/>
              <a:t>if a parameter is assigned to a new value, then just like any other assignment, a new association is created</a:t>
            </a:r>
          </a:p>
          <a:p>
            <a:r>
              <a:rPr lang="en-US" dirty="0" smtClean="0"/>
              <a:t>This assignment does not affect the object associated with the argument, as a new association was made with the parameter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2427" b="-2427"/>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passing mutable objects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226323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Sharing </a:t>
            </a:r>
            <a:r>
              <a:rPr lang="en-US" dirty="0" err="1" smtClean="0"/>
              <a:t>mutables</a:t>
            </a:r>
            <a:endParaRPr lang="en-US" dirty="0"/>
          </a:p>
        </p:txBody>
      </p:sp>
      <p:sp>
        <p:nvSpPr>
          <p:cNvPr id="5" name="Content Placeholder 4"/>
          <p:cNvSpPr>
            <a:spLocks noGrp="1"/>
          </p:cNvSpPr>
          <p:nvPr>
            <p:ph idx="1"/>
          </p:nvPr>
        </p:nvSpPr>
        <p:spPr/>
        <p:txBody>
          <a:bodyPr/>
          <a:lstStyle/>
          <a:p>
            <a:r>
              <a:rPr lang="en-US" dirty="0" smtClean="0"/>
              <a:t>When passing mutable data structures, it is possible that if the shared object is directly modified, both the parameter and the argument reflect that change</a:t>
            </a:r>
          </a:p>
          <a:p>
            <a:r>
              <a:rPr lang="en-US" dirty="0" smtClean="0"/>
              <a:t>Note that the operation must be a mutable change, a change of the object. An assignment is not such a change.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2956" b="-2956"/>
          <a:stretch>
            <a:fillRect/>
          </a:stretch>
        </p:blip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11820" b="-11820"/>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on Functions</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smtClean="0"/>
              <a:t>Functions return one thing</a:t>
            </a:r>
            <a:endParaRPr lang="en-US" dirty="0"/>
          </a:p>
        </p:txBody>
      </p:sp>
      <p:sp>
        <p:nvSpPr>
          <p:cNvPr id="40964" name="Rectangle 3"/>
          <p:cNvSpPr>
            <a:spLocks noGrp="1" noChangeArrowheads="1"/>
          </p:cNvSpPr>
          <p:nvPr>
            <p:ph type="body" idx="1"/>
          </p:nvPr>
        </p:nvSpPr>
        <p:spPr>
          <a:xfrm>
            <a:off x="457200" y="1066800"/>
            <a:ext cx="8229600" cy="4525963"/>
          </a:xfrm>
        </p:spPr>
        <p:txBody>
          <a:bodyPr/>
          <a:lstStyle/>
          <a:p>
            <a:pPr marL="0" indent="0">
              <a:buNone/>
            </a:pPr>
            <a:r>
              <a:rPr lang="en-US" dirty="0" smtClean="0"/>
              <a:t>Functions return one thing, but it </a:t>
            </a:r>
            <a:br>
              <a:rPr lang="en-US" dirty="0" smtClean="0"/>
            </a:br>
            <a:r>
              <a:rPr lang="en-US" dirty="0" smtClean="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smtClean="0"/>
              <a:t>assignment in a function</a:t>
            </a:r>
            <a:endParaRPr lang="en-US"/>
          </a:p>
        </p:txBody>
      </p:sp>
      <p:sp>
        <p:nvSpPr>
          <p:cNvPr id="46084" name="Rectangle 1027"/>
          <p:cNvSpPr>
            <a:spLocks noGrp="1" noChangeArrowheads="1"/>
          </p:cNvSpPr>
          <p:nvPr>
            <p:ph type="body" idx="1"/>
          </p:nvPr>
        </p:nvSpPr>
        <p:spPr/>
        <p:txBody>
          <a:bodyPr/>
          <a:lstStyle/>
          <a:p>
            <a:r>
              <a:rPr lang="en-US" smtClean="0"/>
              <a:t>if you assign a value in a function, that name becomes part of the local namespace of the function</a:t>
            </a:r>
          </a:p>
          <a:p>
            <a:r>
              <a:rPr lang="en-US" smtClean="0"/>
              <a:t>it can have some odd effects</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smtClean="0"/>
              <a:t>Example</a:t>
            </a:r>
            <a:endParaRPr lang="en-US"/>
          </a:p>
        </p:txBody>
      </p:sp>
      <p:sp>
        <p:nvSpPr>
          <p:cNvPr id="48132" name="Rectangle 1027"/>
          <p:cNvSpPr>
            <a:spLocks noGrp="1" noChangeArrowheads="1"/>
          </p:cNvSpPr>
          <p:nvPr>
            <p:ph type="body" idx="1"/>
          </p:nvPr>
        </p:nvSpPr>
        <p:spPr/>
        <p:txBody>
          <a:bodyPr/>
          <a:lstStyle/>
          <a:p>
            <a:pPr>
              <a:buNone/>
            </a:pPr>
            <a:r>
              <a:rPr lang="en-US" dirty="0" err="1" smtClean="0">
                <a:solidFill>
                  <a:schemeClr val="accent6"/>
                </a:solidFill>
                <a:latin typeface="Courier New"/>
                <a:cs typeface="Courier New"/>
              </a:rPr>
              <a:t>def</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t>
            </a:r>
            <a:r>
              <a:rPr lang="en-US" dirty="0" smtClean="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param.append</a:t>
            </a:r>
            <a:r>
              <a:rPr lang="en-US" dirty="0" smtClean="0">
                <a:solidFill>
                  <a:schemeClr val="accent6"/>
                </a:solidFill>
                <a:latin typeface="Courier New"/>
                <a:cs typeface="Courier New"/>
              </a:rPr>
              <a:t>(4)</a:t>
            </a:r>
          </a:p>
          <a:p>
            <a:pPr>
              <a:buNone/>
            </a:pPr>
            <a:r>
              <a:rPr lang="en-US" dirty="0" smtClean="0">
                <a:solidFill>
                  <a:schemeClr val="accent6"/>
                </a:solidFill>
                <a:latin typeface="Courier New"/>
                <a:cs typeface="Courier New"/>
              </a:rPr>
              <a:t>    return </a:t>
            </a:r>
            <a:r>
              <a:rPr lang="en-US" dirty="0" err="1" smtClean="0">
                <a:solidFill>
                  <a:schemeClr val="accent6"/>
                </a:solidFill>
                <a:latin typeface="Courier New"/>
                <a:cs typeface="Courier New"/>
              </a:rPr>
              <a:t>param</a:t>
            </a:r>
            <a:endParaRPr lang="en-US" dirty="0" smtClean="0">
              <a:solidFill>
                <a:schemeClr val="accent6"/>
              </a:solidFill>
              <a:latin typeface="Courier New"/>
              <a:cs typeface="Courier New"/>
            </a:endParaRPr>
          </a:p>
          <a:p>
            <a:pPr>
              <a:buNone/>
            </a:pPr>
            <a:endParaRPr lang="en-US" dirty="0" smtClean="0">
              <a:solidFill>
                <a:schemeClr val="accent6"/>
              </a:solidFill>
              <a:latin typeface="Courier New"/>
              <a:cs typeface="Courier New"/>
            </a:endParaRPr>
          </a:p>
          <a:p>
            <a:pPr>
              <a:buNone/>
            </a:pP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 = [1,2,3]</a:t>
            </a:r>
          </a:p>
          <a:p>
            <a:pPr>
              <a:buNone/>
            </a:pPr>
            <a:r>
              <a:rPr lang="en-US" dirty="0" err="1" smtClean="0">
                <a:solidFill>
                  <a:schemeClr val="accent6"/>
                </a:solidFill>
                <a:latin typeface="Courier New"/>
                <a:cs typeface="Courier New"/>
              </a:rPr>
              <a:t>new_list</a:t>
            </a:r>
            <a:r>
              <a:rPr lang="en-US" dirty="0" smtClean="0">
                <a:solidFill>
                  <a:schemeClr val="accent6"/>
                </a:solidFill>
                <a:latin typeface="Courier New"/>
                <a:cs typeface="Courier New"/>
              </a:rPr>
              <a:t> =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a:t>
            </a: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a:t>
            </a:r>
          </a:p>
          <a:p>
            <a:pPr>
              <a:buNone/>
            </a:pP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my_list,new_list</a:t>
            </a:r>
            <a:r>
              <a:rPr lang="en-US" dirty="0" smtClean="0">
                <a:solidFill>
                  <a:schemeClr val="accent6"/>
                </a:solidFill>
                <a:latin typeface="Courier New"/>
                <a:cs typeface="Courier New"/>
              </a:rPr>
              <a: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First cut, scope</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 xmlns:p14="http://schemas.microsoft.com/office/powerpoint/2010/main" val="279733903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 xmlns:p14="http://schemas.microsoft.com/office/powerpoint/2010/main" val="2006618545"/>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Namespace</a:t>
            </a:r>
            <a:endParaRPr lang="en-US" dirty="0">
              <a:solidFill>
                <a:schemeClr val="tx1"/>
              </a:solidFill>
            </a:endParaRP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 xmlns:p14="http://schemas.microsoft.com/office/powerpoint/2010/main" val="426739960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 xmlns:p14="http://schemas.microsoft.com/office/powerpoint/2010/main" val="2155847617"/>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45720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45720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smtClean="0">
                <a:latin typeface="Courier New"/>
                <a:ea typeface="ＭＳ Ｐゴシック" pitchFamily="-107" charset="-128"/>
                <a:cs typeface="Courier New"/>
              </a:rPr>
              <a:t>   </a:t>
            </a:r>
            <a:r>
              <a:rPr lang="en-US" sz="2800" dirty="0" err="1" smtClean="0">
                <a:solidFill>
                  <a:srgbClr val="FF0000"/>
                </a:solidFill>
                <a:latin typeface="Courier New"/>
                <a:ea typeface="ＭＳ Ｐゴシック" pitchFamily="-107" charset="-128"/>
                <a:cs typeface="Courier New"/>
              </a:rPr>
              <a:t>param</a:t>
            </a:r>
            <a:r>
              <a:rPr lang="en-US" sz="2800" dirty="0" smtClean="0">
                <a:solidFill>
                  <a:srgbClr val="FF0000"/>
                </a:solidFill>
                <a:latin typeface="Courier New"/>
                <a:ea typeface="ＭＳ Ｐゴシック" pitchFamily="-107" charset="-128"/>
                <a:cs typeface="Courier New"/>
              </a:rPr>
              <a:t>=['x', '</a:t>
            </a:r>
            <a:r>
              <a:rPr lang="en-US" sz="2800" dirty="0" err="1" smtClean="0">
                <a:solidFill>
                  <a:srgbClr val="FF0000"/>
                </a:solidFill>
                <a:latin typeface="Courier New"/>
                <a:ea typeface="ＭＳ Ｐゴシック" pitchFamily="-107" charset="-128"/>
                <a:cs typeface="Courier New"/>
              </a:rPr>
              <a:t>y','z</a:t>
            </a:r>
            <a:r>
              <a:rPr lang="en-US" sz="2800" dirty="0" smtClean="0">
                <a:solidFill>
                  <a:srgbClr val="FF0000"/>
                </a:solidFill>
                <a:latin typeface="Courier New"/>
                <a:ea typeface="ＭＳ Ｐゴシック" pitchFamily="-107" charset="-128"/>
                <a:cs typeface="Courier New"/>
              </a:rPr>
              <a:t>']</a:t>
            </a:r>
            <a:endParaRPr lang="en-US" sz="2800" dirty="0">
              <a:solidFill>
                <a:srgbClr val="FF0000"/>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r>
              <a:rPr lang="en-US" sz="2800" dirty="0" smtClean="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new_list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a:t>
            </a: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smtClean="0">
                <a:solidFill>
                  <a:srgbClr val="2D2D8A"/>
                </a:solidFill>
                <a:latin typeface="Courier New"/>
                <a:ea typeface="ＭＳ Ｐゴシック" pitchFamily="-107" charset="-128"/>
                <a:cs typeface="Courier New"/>
              </a:rPr>
              <a:t>print(</a:t>
            </a:r>
            <a:r>
              <a:rPr lang="en-US" sz="2800" dirty="0" err="1" smtClean="0">
                <a:solidFill>
                  <a:srgbClr val="2D2D8A"/>
                </a:solidFill>
                <a:latin typeface="Courier New"/>
                <a:ea typeface="ＭＳ Ｐゴシック" pitchFamily="-107" charset="-128"/>
                <a:cs typeface="Courier New"/>
              </a:rPr>
              <a:t>my_list,new_list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 xmlns:p14="http://schemas.microsoft.com/office/powerpoint/2010/main" val="3177827938"/>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 xmlns:p14="http://schemas.microsoft.com/office/powerpoint/2010/main" val="2908860619"/>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 xmlns:p14="http://schemas.microsoft.com/office/powerpoint/2010/main" val="2814586868"/>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 xmlns:p14="http://schemas.microsoft.com/office/powerpoint/2010/main" val="51743274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 xmlns:p14="http://schemas.microsoft.com/office/powerpoint/2010/main" val="363944814"/>
              </p:ext>
            </p:extLst>
          </p:nvPr>
        </p:nvGraphicFramePr>
        <p:xfrm>
          <a:off x="3048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 xmlns:p14="http://schemas.microsoft.com/office/powerpoint/2010/main" val="316200685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45720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45720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smtClean="0">
                <a:solidFill>
                  <a:srgbClr val="FF0000"/>
                </a:solidFill>
                <a:latin typeface="Courier New"/>
                <a:ea typeface="ＭＳ Ｐゴシック" pitchFamily="-107" charset="-128"/>
                <a:cs typeface="Courier New"/>
              </a:rPr>
              <a:t>   </a:t>
            </a:r>
            <a:r>
              <a:rPr lang="en-US" dirty="0" err="1" smtClean="0">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a:t>
            </a:r>
            <a:r>
              <a:rPr lang="en-US" dirty="0" smtClean="0">
                <a:solidFill>
                  <a:srgbClr val="2D2D8A"/>
                </a:solidFill>
                <a:latin typeface="Courier New"/>
                <a:ea typeface="ＭＳ Ｐゴシック" pitchFamily="-107" charset="-128"/>
                <a:cs typeface="Courier New"/>
              </a:rPr>
              <a:t>   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new_list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smtClean="0">
                <a:solidFill>
                  <a:srgbClr val="2D2D8A"/>
                </a:solidFill>
                <a:latin typeface="Courier New"/>
                <a:ea typeface="ＭＳ Ｐゴシック" pitchFamily="-107" charset="-128"/>
                <a:cs typeface="Courier New"/>
              </a:rPr>
              <a:t>print(</a:t>
            </a:r>
            <a:r>
              <a:rPr lang="en-US" dirty="0" err="1" smtClean="0">
                <a:solidFill>
                  <a:srgbClr val="2D2D8A"/>
                </a:solidFill>
                <a:latin typeface="Courier New"/>
                <a:ea typeface="ＭＳ Ｐゴシック" pitchFamily="-107" charset="-128"/>
                <a:cs typeface="Courier New"/>
              </a:rPr>
              <a:t>my_list,new_list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 xmlns:p14="http://schemas.microsoft.com/office/powerpoint/2010/main" val="1258636523"/>
              </p:ext>
            </p:extLst>
          </p:nvPr>
        </p:nvGraphicFramePr>
        <p:xfrm>
          <a:off x="381000" y="1676400"/>
          <a:ext cx="3200400" cy="1066800"/>
        </p:xfrm>
        <a:graphic>
          <a:graphicData uri="http://schemas.openxmlformats.org/drawingml/2006/table">
            <a:tbl>
              <a:tblPr/>
              <a:tblGrid>
                <a:gridCol w="1676400"/>
                <a:gridCol w="15240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 xmlns:p14="http://schemas.microsoft.com/office/powerpoint/2010/main" val="139281045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 xmlns:p14="http://schemas.microsoft.com/office/powerpoint/2010/main" val="1156167484"/>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 xmlns:p14="http://schemas.microsoft.com/office/powerpoint/2010/main" val="375341001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 xmlns:p14="http://schemas.microsoft.com/office/powerpoint/2010/main" val="892192889"/>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 xmlns:p14="http://schemas.microsoft.com/office/powerpoint/2010/main" val="3821400454"/>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scope</a:t>
            </a:r>
            <a:endParaRPr lang="en-US" dirty="0"/>
          </a:p>
        </p:txBody>
      </p:sp>
      <p:sp>
        <p:nvSpPr>
          <p:cNvPr id="3" name="Content Placeholder 2"/>
          <p:cNvSpPr>
            <a:spLocks noGrp="1"/>
          </p:cNvSpPr>
          <p:nvPr>
            <p:ph idx="1"/>
          </p:nvPr>
        </p:nvSpPr>
        <p:spPr/>
        <p:txBody>
          <a:bodyPr/>
          <a:lstStyle/>
          <a:p>
            <a:pPr>
              <a:buNone/>
            </a:pPr>
            <a:r>
              <a:rPr lang="en-US" dirty="0" smtClean="0"/>
              <a:t>“The set of program statements over which a variable exists, i.e., can be referred to”</a:t>
            </a:r>
          </a:p>
          <a:p>
            <a:r>
              <a:rPr lang="en-US" dirty="0" smtClean="0"/>
              <a:t>it is about understanding, for any variable, what its associated value is.</a:t>
            </a:r>
          </a:p>
          <a:p>
            <a:r>
              <a:rPr lang="en-US" dirty="0" smtClean="0"/>
              <a:t>the problem is that multiple namespaces might be involved</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smtClean="0"/>
              <a:t>assignment to a local</a:t>
            </a:r>
            <a:endParaRPr lang="en-US"/>
          </a:p>
        </p:txBody>
      </p:sp>
      <p:sp>
        <p:nvSpPr>
          <p:cNvPr id="70660" name="Rectangle 1027"/>
          <p:cNvSpPr>
            <a:spLocks noGrp="1" noChangeArrowheads="1"/>
          </p:cNvSpPr>
          <p:nvPr>
            <p:ph type="body" idx="1"/>
          </p:nvPr>
        </p:nvSpPr>
        <p:spPr/>
        <p:txBody>
          <a:bodyPr/>
          <a:lstStyle/>
          <a:p>
            <a:r>
              <a:rPr lang="en-US" smtClean="0"/>
              <a:t>assignment creates a local variable</a:t>
            </a:r>
          </a:p>
          <a:p>
            <a:r>
              <a:rPr lang="en-US" smtClean="0"/>
              <a:t>changes to a local variable affects only the local context, even if it is a parameter and mutable</a:t>
            </a:r>
          </a:p>
          <a:p>
            <a:r>
              <a:rPr lang="en-US" smtClean="0"/>
              <a:t>If a variable is assigned locally, cannot reference it before this assignment, even if it exists in main as well</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smtClean="0">
                <a:ea typeface="ＭＳ Ｐゴシック" pitchFamily="-107" charset="-128"/>
                <a:cs typeface="ＭＳ Ｐゴシック" pitchFamily="-107" charset="-128"/>
              </a:rPr>
              <a:t>Default and Named parameters</a:t>
            </a:r>
            <a:endParaRPr lang="en-US">
              <a:ea typeface="ＭＳ Ｐゴシック" pitchFamily="-107" charset="-128"/>
              <a:cs typeface="ＭＳ Ｐゴシック" pitchFamily="-107" charset="-128"/>
            </a:endParaRPr>
          </a:p>
        </p:txBody>
      </p:sp>
      <p:sp>
        <p:nvSpPr>
          <p:cNvPr id="71684" name="Rectangle 3"/>
          <p:cNvSpPr>
            <a:spLocks noGrp="1" noChangeArrowheads="1"/>
          </p:cNvSpPr>
          <p:nvPr>
            <p:ph type="body" idx="1"/>
          </p:nvPr>
        </p:nvSpPr>
        <p:spPr>
          <a:xfrm>
            <a:off x="457200" y="1447800"/>
            <a:ext cx="8382000" cy="3886200"/>
          </a:xfrm>
        </p:spPr>
        <p:txBody>
          <a:bodyPr/>
          <a:lstStyle/>
          <a:p>
            <a:pPr eaLnBrk="1" hangingPunct="1">
              <a:lnSpc>
                <a:spcPct val="90000"/>
              </a:lnSpc>
              <a:buFont typeface="Wingdings" pitchFamily="-107" charset="2"/>
              <a:buNone/>
            </a:pPr>
            <a:r>
              <a:rPr lang="en-US" sz="2800" b="1" dirty="0" smtClean="0">
                <a:solidFill>
                  <a:srgbClr val="CC3300"/>
                </a:solidFill>
                <a:latin typeface="Courier New"/>
                <a:ea typeface="ＭＳ Ｐゴシック" pitchFamily="-107" charset="-128"/>
                <a:cs typeface="Courier New"/>
              </a:rPr>
              <a:t>def</a:t>
            </a:r>
            <a:r>
              <a:rPr lang="en-US" sz="2800" dirty="0" smtClean="0">
                <a:latin typeface="Courier New"/>
                <a:ea typeface="ＭＳ Ｐゴシック" pitchFamily="-107" charset="-128"/>
                <a:cs typeface="Courier New"/>
              </a:rPr>
              <a:t> </a:t>
            </a:r>
            <a:r>
              <a:rPr lang="en-US" sz="2800" b="1" dirty="0" smtClean="0">
                <a:solidFill>
                  <a:schemeClr val="hlink"/>
                </a:solidFill>
                <a:latin typeface="Courier New"/>
                <a:ea typeface="ＭＳ Ｐゴシック" pitchFamily="-107" charset="-128"/>
                <a:cs typeface="Courier New"/>
              </a:rPr>
              <a:t>box</a:t>
            </a:r>
            <a:r>
              <a:rPr lang="en-US" sz="2800" dirty="0" smtClean="0">
                <a:solidFill>
                  <a:srgbClr val="000000"/>
                </a:solidFill>
                <a:latin typeface="Courier New"/>
                <a:ea typeface="ＭＳ Ｐゴシック" pitchFamily="-107" charset="-128"/>
                <a:cs typeface="Courier New"/>
              </a:rPr>
              <a:t>(height=</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,width=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,depth=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		color= </a:t>
            </a:r>
            <a:r>
              <a:rPr lang="en-US" sz="2800" dirty="0" smtClean="0">
                <a:solidFill>
                  <a:schemeClr val="hlink"/>
                </a:solidFill>
                <a:latin typeface="Courier New"/>
                <a:ea typeface="ＭＳ Ｐゴシック" pitchFamily="-107" charset="-128"/>
                <a:cs typeface="Courier New"/>
              </a:rPr>
              <a:t>"blue"</a:t>
            </a:r>
            <a:r>
              <a:rPr lang="en-US" sz="2800" dirty="0" smtClean="0">
                <a:solidFill>
                  <a:srgbClr val="808000"/>
                </a:solidFill>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r>
            <a:br>
              <a:rPr lang="en-US" sz="2800" dirty="0" smtClean="0">
                <a:latin typeface="Courier New"/>
                <a:ea typeface="ＭＳ Ｐゴシック" pitchFamily="-107" charset="-128"/>
                <a:cs typeface="Courier New"/>
              </a:rPr>
            </a:b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do</a:t>
            </a:r>
            <a:r>
              <a:rPr lang="en-US" sz="2800" i="1"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something</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smtClean="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smtClean="0">
                <a:ea typeface="ＭＳ Ｐゴシック" pitchFamily="-107" charset="-128"/>
                <a:cs typeface="ＭＳ Ｐゴシック" pitchFamily="-107" charset="-128"/>
              </a:rPr>
              <a:t>The parameter assignment means two things:</a:t>
            </a:r>
          </a:p>
          <a:p>
            <a:pPr eaLnBrk="1" hangingPunct="1">
              <a:lnSpc>
                <a:spcPct val="90000"/>
              </a:lnSpc>
            </a:pPr>
            <a:r>
              <a:rPr lang="en-US" sz="2800" dirty="0" smtClean="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smtClean="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smtClean="0"/>
              <a:t>Defaults</a:t>
            </a:r>
            <a:endParaRPr lang="en-US"/>
          </a:p>
        </p:txBody>
      </p:sp>
      <p:sp>
        <p:nvSpPr>
          <p:cNvPr id="73732" name="Rectangle 3"/>
          <p:cNvSpPr>
            <a:spLocks noGrp="1" noChangeArrowheads="1"/>
          </p:cNvSpPr>
          <p:nvPr>
            <p:ph type="body" idx="1"/>
          </p:nvPr>
        </p:nvSpPr>
        <p:spPr>
          <a:xfrm>
            <a:off x="0" y="1600200"/>
            <a:ext cx="9144000" cy="4525963"/>
          </a:xfrm>
        </p:spPr>
        <p:txBody>
          <a:bodyPr/>
          <a:lstStyle/>
          <a:p>
            <a:pPr>
              <a:buNone/>
            </a:pPr>
            <a:r>
              <a:rPr lang="en-US" sz="2800" dirty="0" err="1" smtClean="0">
                <a:solidFill>
                  <a:srgbClr val="2D2D8A"/>
                </a:solidFill>
                <a:latin typeface="Courier New"/>
                <a:cs typeface="Courier New"/>
              </a:rPr>
              <a:t>def</a:t>
            </a:r>
            <a:r>
              <a:rPr lang="en-US" sz="2800" dirty="0" smtClean="0">
                <a:solidFill>
                  <a:srgbClr val="2D2D8A"/>
                </a:solidFill>
                <a:latin typeface="Courier New"/>
                <a:cs typeface="Courier New"/>
              </a:rPr>
              <a:t> box(height=10,width=10,length=10):</a:t>
            </a:r>
          </a:p>
          <a:p>
            <a:pPr>
              <a:buNone/>
            </a:pPr>
            <a:r>
              <a:rPr lang="en-US" sz="2800" dirty="0" smtClean="0">
                <a:solidFill>
                  <a:srgbClr val="2D2D8A"/>
                </a:solidFill>
                <a:latin typeface="Courier New"/>
                <a:cs typeface="Courier New"/>
              </a:rPr>
              <a:t>     print(</a:t>
            </a:r>
            <a:r>
              <a:rPr lang="en-US" sz="2800" dirty="0" err="1" smtClean="0">
                <a:solidFill>
                  <a:srgbClr val="2D2D8A"/>
                </a:solidFill>
                <a:latin typeface="Courier New"/>
                <a:cs typeface="Courier New"/>
              </a:rPr>
              <a:t>height,width,length</a:t>
            </a:r>
            <a:r>
              <a:rPr lang="en-US" sz="2800" dirty="0" smtClean="0">
                <a:solidFill>
                  <a:srgbClr val="2D2D8A"/>
                </a:solidFill>
                <a:latin typeface="Courier New"/>
                <a:cs typeface="Courier New"/>
              </a:rPr>
              <a:t>)</a:t>
            </a:r>
          </a:p>
          <a:p>
            <a:pPr>
              <a:buNone/>
            </a:pPr>
            <a:endParaRPr lang="en-US" dirty="0" smtClean="0">
              <a:solidFill>
                <a:srgbClr val="2D2D8A"/>
              </a:solidFill>
              <a:latin typeface="Courier New"/>
              <a:cs typeface="Courier New"/>
            </a:endParaRPr>
          </a:p>
          <a:p>
            <a:pPr>
              <a:buNone/>
            </a:pPr>
            <a:r>
              <a:rPr lang="en-US" dirty="0" smtClean="0">
                <a:solidFill>
                  <a:srgbClr val="2D2D8A"/>
                </a:solidFill>
                <a:latin typeface="Courier New"/>
                <a:cs typeface="Courier New"/>
              </a:rPr>
              <a:t>box()</a:t>
            </a:r>
            <a:r>
              <a:rPr lang="en-US" dirty="0" smtClean="0">
                <a:solidFill>
                  <a:srgbClr val="2D2D8A"/>
                </a:solidFill>
              </a:rPr>
              <a:t>	</a:t>
            </a:r>
            <a:r>
              <a:rPr lang="en-US" dirty="0" smtClean="0">
                <a:solidFill>
                  <a:srgbClr val="419999"/>
                </a:solidFill>
              </a:rPr>
              <a:t># prints 10 10 10</a:t>
            </a:r>
            <a:endParaRPr lang="en-US" dirty="0">
              <a:solidFill>
                <a:srgbClr val="4199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smtClean="0"/>
              <a:t>Named parameter</a:t>
            </a:r>
            <a:endParaRPr lang="en-US"/>
          </a:p>
        </p:txBody>
      </p:sp>
      <p:sp>
        <p:nvSpPr>
          <p:cNvPr id="75780" name="Rectangle 3"/>
          <p:cNvSpPr>
            <a:spLocks noGrp="1" noChangeArrowheads="1"/>
          </p:cNvSpPr>
          <p:nvPr>
            <p:ph type="body" idx="1"/>
          </p:nvPr>
        </p:nvSpPr>
        <p:spPr>
          <a:xfrm>
            <a:off x="76200" y="1600200"/>
            <a:ext cx="8610600" cy="4525963"/>
          </a:xfrm>
        </p:spPr>
        <p:txBody>
          <a:bodyPr/>
          <a:lstStyle/>
          <a:p>
            <a:pPr>
              <a:buNone/>
            </a:pPr>
            <a:r>
              <a:rPr lang="en-US" sz="2800" dirty="0" smtClean="0">
                <a:solidFill>
                  <a:schemeClr val="accent6"/>
                </a:solidFill>
                <a:latin typeface="Courier New"/>
                <a:cs typeface="Courier New"/>
              </a:rPr>
              <a:t>def box (height=10,width=10,length=10):</a:t>
            </a:r>
          </a:p>
          <a:p>
            <a:pPr>
              <a:buNone/>
            </a:pPr>
            <a:r>
              <a:rPr lang="en-US" sz="2800" dirty="0" smtClean="0">
                <a:solidFill>
                  <a:schemeClr val="accent6"/>
                </a:solidFill>
                <a:latin typeface="Courier New"/>
                <a:cs typeface="Courier New"/>
              </a:rPr>
              <a:t>     print(</a:t>
            </a:r>
            <a:r>
              <a:rPr lang="en-US" sz="2800" dirty="0" err="1" smtClean="0">
                <a:solidFill>
                  <a:schemeClr val="accent6"/>
                </a:solidFill>
                <a:latin typeface="Courier New"/>
                <a:cs typeface="Courier New"/>
              </a:rPr>
              <a:t>height,width,length</a:t>
            </a:r>
            <a:r>
              <a:rPr lang="en-US" sz="2800" dirty="0" smtClean="0">
                <a:solidFill>
                  <a:schemeClr val="accent6"/>
                </a:solidFill>
                <a:latin typeface="Courier New"/>
                <a:cs typeface="Courier New"/>
              </a:rPr>
              <a:t>)</a:t>
            </a:r>
          </a:p>
          <a:p>
            <a:pPr>
              <a:buNone/>
            </a:pPr>
            <a:endParaRPr lang="en-US" sz="2800" dirty="0" smtClean="0">
              <a:solidFill>
                <a:schemeClr val="accent6"/>
              </a:solidFill>
              <a:latin typeface="Courier New"/>
              <a:cs typeface="Courier New"/>
            </a:endParaRPr>
          </a:p>
          <a:p>
            <a:pPr>
              <a:buNone/>
            </a:pPr>
            <a:r>
              <a:rPr lang="en-US" sz="2800" dirty="0" err="1" smtClean="0">
                <a:solidFill>
                  <a:schemeClr val="accent6"/>
                </a:solidFill>
                <a:latin typeface="Courier New"/>
                <a:cs typeface="Courier New"/>
              </a:rPr>
              <a:t>box(length</a:t>
            </a:r>
            <a:r>
              <a:rPr lang="en-US" sz="2800" dirty="0" smtClean="0">
                <a:solidFill>
                  <a:schemeClr val="accent6"/>
                </a:solidFill>
                <a:latin typeface="Courier New"/>
                <a:cs typeface="Courier New"/>
              </a:rPr>
              <a:t>=25,height=25)</a:t>
            </a:r>
            <a:r>
              <a:rPr lang="en-US" dirty="0" smtClean="0">
                <a:solidFill>
                  <a:schemeClr val="accent6"/>
                </a:solidFill>
              </a:rPr>
              <a:t>	</a:t>
            </a:r>
          </a:p>
          <a:p>
            <a:pPr>
              <a:buNone/>
            </a:pPr>
            <a:r>
              <a:rPr lang="en-US" dirty="0" smtClean="0"/>
              <a:t>	</a:t>
            </a:r>
            <a:r>
              <a:rPr lang="en-US" dirty="0" smtClean="0">
                <a:solidFill>
                  <a:srgbClr val="419999"/>
                </a:solidFill>
              </a:rPr>
              <a:t># prints 25 10 25</a:t>
            </a:r>
          </a:p>
          <a:p>
            <a:pPr>
              <a:buNone/>
            </a:pPr>
            <a:endParaRPr lang="en-US" dirty="0" smtClean="0"/>
          </a:p>
          <a:p>
            <a:pPr>
              <a:buNone/>
            </a:pPr>
            <a:r>
              <a:rPr lang="en-US" dirty="0" smtClean="0">
                <a:solidFill>
                  <a:srgbClr val="2D2D8A"/>
                </a:solidFill>
                <a:latin typeface="Courier New"/>
                <a:cs typeface="Courier New"/>
              </a:rPr>
              <a:t>box(15,15,15)</a:t>
            </a:r>
            <a:r>
              <a:rPr lang="en-US" dirty="0" smtClean="0">
                <a:solidFill>
                  <a:srgbClr val="419999"/>
                </a:solidFill>
              </a:rPr>
              <a:t>	# prints 15 15 15</a:t>
            </a:r>
            <a:endParaRPr lang="en-US" dirty="0">
              <a:solidFill>
                <a:srgbClr val="41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type="body"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r>
              <a:rPr lang="en-US" dirty="0" smtClean="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smtClean="0">
                <a:solidFill>
                  <a:schemeClr val="accent6"/>
                </a:solidFill>
                <a:latin typeface="Courier New"/>
                <a:ea typeface="ＭＳ Ｐゴシック" pitchFamily="-107" charset="-128"/>
                <a:cs typeface="Courier New"/>
              </a:rPr>
              <a:t>   </a:t>
            </a: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a</a:t>
            </a:r>
            <a:r>
              <a:rPr lang="en-US" dirty="0" err="1">
                <a:solidFill>
                  <a:schemeClr val="accent6"/>
                </a:solidFill>
                <a:latin typeface="Courier New"/>
                <a:cs typeface="Courier New"/>
              </a:rPr>
              <a:t>,</a:t>
            </a:r>
            <a:r>
              <a:rPr lang="en-US" dirty="0" err="1" smtClean="0">
                <a:solidFill>
                  <a:schemeClr val="accent6"/>
                </a:solidFill>
                <a:latin typeface="Courier New"/>
                <a:cs typeface="Courier New"/>
              </a:rPr>
              <a:t>b</a:t>
            </a:r>
            <a:r>
              <a:rPr lang="en-US" dirty="0" smtClean="0">
                <a:solidFill>
                  <a:schemeClr val="accent6"/>
                </a:solidFill>
                <a:latin typeface="Courier New"/>
                <a:cs typeface="Courier New"/>
              </a:rPr>
              <a:t>)</a:t>
            </a:r>
            <a:endParaRPr lang="en-US" dirty="0">
              <a:solidFill>
                <a:schemeClr val="accent6"/>
              </a:solidFill>
              <a:latin typeface="Courier New"/>
              <a:cs typeface="Courier New"/>
            </a:endParaRPr>
          </a:p>
          <a:p>
            <a:pPr>
              <a:buNone/>
            </a:pPr>
            <a:endParaRPr lang="en-US" dirty="0">
              <a:solidFill>
                <a:schemeClr val="accent6"/>
              </a:solidFill>
              <a:latin typeface="Courier New"/>
              <a:ea typeface="ＭＳ Ｐゴシック" pitchFamily="-107" charset="-128"/>
              <a:cs typeface="Courier New"/>
            </a:endParaRP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smtClean="0">
                <a:solidFill>
                  <a:schemeClr val="accent6"/>
                </a:solidFill>
                <a:ea typeface="ＭＳ Ｐゴシック" pitchFamily="-107" charset="-128"/>
                <a:cs typeface="ＭＳ Ｐゴシック" pitchFamily="-107" charset="-128"/>
              </a:rPr>
              <a:t>        </a:t>
            </a:r>
            <a:r>
              <a:rPr lang="en-US" dirty="0" smtClean="0">
                <a:solidFill>
                  <a:srgbClr val="419999"/>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prints 1 2</a:t>
            </a: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Default args and mutables</a:t>
            </a:r>
          </a:p>
        </p:txBody>
      </p:sp>
      <p:sp>
        <p:nvSpPr>
          <p:cNvPr id="78851" name="Content Placeholder 2"/>
          <p:cNvSpPr>
            <a:spLocks noGrp="1"/>
          </p:cNvSpPr>
          <p:nvPr>
            <p:ph idx="1"/>
          </p:nvPr>
        </p:nvSpPr>
        <p:spPr/>
        <p:txBody>
          <a:bodyPr/>
          <a:lstStyle/>
          <a:p>
            <a:r>
              <a:rPr lang="en-US" dirty="0" smtClean="0"/>
              <a:t>One of the problems with default </a:t>
            </a:r>
            <a:r>
              <a:rPr lang="en-US" dirty="0" err="1" smtClean="0"/>
              <a:t>args</a:t>
            </a:r>
            <a:r>
              <a:rPr lang="en-US" dirty="0" smtClean="0"/>
              <a:t> occurs with </a:t>
            </a:r>
            <a:r>
              <a:rPr lang="en-US" dirty="0" err="1" smtClean="0"/>
              <a:t>mutables</a:t>
            </a:r>
            <a:r>
              <a:rPr lang="en-US" dirty="0" smtClean="0"/>
              <a:t>. This is because:</a:t>
            </a:r>
          </a:p>
          <a:p>
            <a:pPr lvl="1"/>
            <a:r>
              <a:rPr lang="en-US" dirty="0" smtClean="0"/>
              <a:t>the default value is created once, when the function is defined, and stored in the function name space</a:t>
            </a:r>
          </a:p>
          <a:p>
            <a:pPr lvl="1"/>
            <a:r>
              <a:rPr lang="en-US" dirty="0" smtClean="0"/>
              <a:t>a mutable can change that value of that default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smtClean="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smtClean="0">
                <a:solidFill>
                  <a:srgbClr val="660066"/>
                </a:solidFill>
                <a:latin typeface="Courier New"/>
                <a:cs typeface="Courier New"/>
              </a:rPr>
              <a:t>def fn1 (arg1=[], arg2=27):</a:t>
            </a:r>
          </a:p>
          <a:p>
            <a:pPr>
              <a:buNone/>
            </a:pPr>
            <a:r>
              <a:rPr lang="en-US" dirty="0" smtClean="0">
                <a:solidFill>
                  <a:srgbClr val="660066"/>
                </a:solidFill>
                <a:latin typeface="Courier New"/>
                <a:cs typeface="Courier New"/>
              </a:rPr>
              <a:t>	arg1.append(arg2)</a:t>
            </a:r>
          </a:p>
          <a:p>
            <a:pPr>
              <a:buNone/>
            </a:pPr>
            <a:r>
              <a:rPr lang="en-US" dirty="0" smtClean="0">
                <a:solidFill>
                  <a:srgbClr val="660066"/>
                </a:solidFill>
                <a:latin typeface="Courier New"/>
                <a:cs typeface="Courier New"/>
              </a:rPr>
              <a:t>	return arg1</a:t>
            </a:r>
          </a:p>
          <a:p>
            <a:pPr>
              <a:buNone/>
            </a:pPr>
            <a:endParaRPr lang="en-US" dirty="0" smtClean="0">
              <a:solidFill>
                <a:srgbClr val="660066"/>
              </a:solidFill>
              <a:latin typeface="Courier New"/>
              <a:cs typeface="Courier New"/>
            </a:endParaRPr>
          </a:p>
          <a:p>
            <a:pPr>
              <a:buNone/>
            </a:pP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 = [1,2,3]</a:t>
            </a:r>
          </a:p>
          <a:p>
            <a:pPr>
              <a:buNone/>
            </a:pPr>
            <a:r>
              <a:rPr lang="en-US" dirty="0" smtClean="0">
                <a:solidFill>
                  <a:srgbClr val="660066"/>
                </a:solidFill>
                <a:latin typeface="Courier New"/>
                <a:cs typeface="Courier New"/>
              </a:rPr>
              <a:t>print(fn1(my_list,4))</a:t>
            </a:r>
            <a:r>
              <a:rPr lang="en-US" dirty="0" smtClean="0">
                <a:solidFill>
                  <a:srgbClr val="660066"/>
                </a:solidFill>
              </a:rPr>
              <a:t>	</a:t>
            </a:r>
            <a:r>
              <a:rPr lang="en-US" dirty="0" smtClean="0">
                <a:solidFill>
                  <a:srgbClr val="419999"/>
                </a:solidFill>
              </a:rPr>
              <a:t># [1, 2, 3, 4]</a:t>
            </a:r>
          </a:p>
          <a:p>
            <a:pPr>
              <a:buNone/>
            </a:pPr>
            <a:r>
              <a:rPr lang="en-US" dirty="0" smtClean="0">
                <a:solidFill>
                  <a:srgbClr val="660066"/>
                </a:solidFill>
                <a:latin typeface="Courier New"/>
                <a:cs typeface="Courier New"/>
              </a:rPr>
              <a:t>print(fn1(</a:t>
            </a: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a:t>
            </a:r>
            <a:r>
              <a:rPr lang="en-US" dirty="0" smtClean="0">
                <a:solidFill>
                  <a:srgbClr val="660066"/>
                </a:solidFill>
              </a:rPr>
              <a:t>	</a:t>
            </a:r>
            <a:r>
              <a:rPr lang="en-US" dirty="0" smtClean="0">
                <a:solidFill>
                  <a:srgbClr val="419999"/>
                </a:solidFill>
              </a:rPr>
              <a:t># [1, 2, 3, 4,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 27]</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smtClean="0"/>
              <a:t>Functions as objects and </a:t>
            </a:r>
            <a:r>
              <a:rPr lang="en-US" dirty="0" err="1" smtClean="0"/>
              <a:t>docstrings</a:t>
            </a:r>
            <a:endParaRPr lang="en-US" dirty="0" smtClean="0"/>
          </a:p>
        </p:txBody>
      </p:sp>
      <p:sp>
        <p:nvSpPr>
          <p:cNvPr id="6" name="Subtitle 5"/>
          <p:cNvSpPr>
            <a:spLocks noGrp="1"/>
          </p:cNvSpPr>
          <p:nvPr>
            <p:ph type="subTitle" idx="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namespace</a:t>
            </a:r>
            <a:endParaRPr lang="en-US" dirty="0"/>
          </a:p>
        </p:txBody>
      </p:sp>
      <p:sp>
        <p:nvSpPr>
          <p:cNvPr id="3" name="Content Placeholder 2"/>
          <p:cNvSpPr>
            <a:spLocks noGrp="1"/>
          </p:cNvSpPr>
          <p:nvPr>
            <p:ph idx="1"/>
          </p:nvPr>
        </p:nvSpPr>
        <p:spPr/>
        <p:txBody>
          <a:bodyPr/>
          <a:lstStyle/>
          <a:p>
            <a:r>
              <a:rPr lang="en-US" dirty="0" smtClean="0"/>
              <a:t>For Python, there are potentially multiple namespaces that could be used to determine the object associated with a variable. </a:t>
            </a:r>
          </a:p>
          <a:p>
            <a:r>
              <a:rPr lang="en-US" dirty="0" smtClean="0"/>
              <a:t>Remember, namespace is an association of name and objects</a:t>
            </a:r>
          </a:p>
          <a:p>
            <a:r>
              <a:rPr lang="en-US" dirty="0" smtClean="0"/>
              <a:t>We will begin by looking at functions.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objects too!</a:t>
            </a:r>
            <a:endParaRPr lang="en-US" dirty="0"/>
          </a:p>
        </p:txBody>
      </p:sp>
      <p:sp>
        <p:nvSpPr>
          <p:cNvPr id="3" name="Content Placeholder 2"/>
          <p:cNvSpPr>
            <a:spLocks noGrp="1"/>
          </p:cNvSpPr>
          <p:nvPr>
            <p:ph idx="1"/>
          </p:nvPr>
        </p:nvSpPr>
        <p:spPr/>
        <p:txBody>
          <a:bodyPr/>
          <a:lstStyle/>
          <a:p>
            <a:r>
              <a:rPr lang="en-US" dirty="0" smtClean="0"/>
              <a:t>Functions are objects, just like anything else in Python.</a:t>
            </a:r>
          </a:p>
          <a:p>
            <a:r>
              <a:rPr lang="en-US" dirty="0" smtClean="0"/>
              <a:t>As such, they have attributes:</a:t>
            </a:r>
          </a:p>
          <a:p>
            <a:pPr marL="457200" lvl="1" indent="0">
              <a:buNone/>
            </a:pPr>
            <a:r>
              <a:rPr lang="en-US" dirty="0" smtClean="0">
                <a:latin typeface="Monaco"/>
                <a:cs typeface="Monaco"/>
              </a:rPr>
              <a:t>__name__ : function name</a:t>
            </a:r>
          </a:p>
          <a:p>
            <a:pPr marL="457200" lvl="1" indent="0">
              <a:buNone/>
            </a:pPr>
            <a:r>
              <a:rPr lang="en-US" dirty="0" smtClean="0">
                <a:latin typeface="Monaco"/>
                <a:cs typeface="Monaco"/>
              </a:rPr>
              <a:t>__</a:t>
            </a:r>
            <a:r>
              <a:rPr lang="en-US" dirty="0" err="1" smtClean="0">
                <a:latin typeface="Monaco"/>
                <a:cs typeface="Monaco"/>
              </a:rPr>
              <a:t>str</a:t>
            </a:r>
            <a:r>
              <a:rPr lang="en-US" dirty="0" smtClean="0">
                <a:latin typeface="Monaco"/>
                <a:cs typeface="Monaco"/>
              </a:rPr>
              <a:t>__ : string function</a:t>
            </a:r>
          </a:p>
          <a:p>
            <a:pPr marL="457200" lvl="1" indent="0">
              <a:buNone/>
            </a:pPr>
            <a:r>
              <a:rPr lang="en-US" dirty="0" smtClean="0">
                <a:latin typeface="Monaco"/>
                <a:cs typeface="Monaco"/>
              </a:rPr>
              <a:t>__</a:t>
            </a:r>
            <a:r>
              <a:rPr lang="en-US" dirty="0" err="1" smtClean="0">
                <a:latin typeface="Monaco"/>
                <a:cs typeface="Monaco"/>
              </a:rPr>
              <a:t>dict</a:t>
            </a:r>
            <a:r>
              <a:rPr lang="en-US" dirty="0" smtClean="0">
                <a:latin typeface="Monaco"/>
                <a:cs typeface="Monaco"/>
              </a:rPr>
              <a:t>__ : function namespace</a:t>
            </a:r>
          </a:p>
          <a:p>
            <a:pPr marL="457200" lvl="1" indent="0">
              <a:buNone/>
            </a:pPr>
            <a:r>
              <a:rPr lang="en-US" dirty="0" smtClean="0">
                <a:latin typeface="Monaco"/>
                <a:cs typeface="Monaco"/>
              </a:rPr>
              <a:t>__doc__ : </a:t>
            </a:r>
            <a:r>
              <a:rPr lang="en-US" dirty="0" err="1" smtClean="0">
                <a:latin typeface="Monaco"/>
                <a:cs typeface="Monaco"/>
              </a:rPr>
              <a:t>docstring</a:t>
            </a:r>
            <a:endParaRPr lang="en-US" dirty="0">
              <a:latin typeface="Monaco"/>
              <a:cs typeface="Mona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annotations</a:t>
            </a:r>
            <a:endParaRPr lang="en-US" dirty="0"/>
          </a:p>
        </p:txBody>
      </p:sp>
      <p:sp>
        <p:nvSpPr>
          <p:cNvPr id="3" name="Content Placeholder 2"/>
          <p:cNvSpPr>
            <a:spLocks noGrp="1"/>
          </p:cNvSpPr>
          <p:nvPr>
            <p:ph idx="1"/>
          </p:nvPr>
        </p:nvSpPr>
        <p:spPr/>
        <p:txBody>
          <a:bodyPr/>
          <a:lstStyle/>
          <a:p>
            <a:pPr marL="0" indent="0">
              <a:buNone/>
            </a:pPr>
            <a:r>
              <a:rPr lang="en-US" dirty="0" smtClean="0"/>
              <a:t>You can associate strings of information, ignored by Python, with a parameter</a:t>
            </a:r>
          </a:p>
          <a:p>
            <a:r>
              <a:rPr lang="en-US" dirty="0" smtClean="0"/>
              <a:t>to be used by the reader or user, the colon ":" indicates the parameter annotation</a:t>
            </a:r>
          </a:p>
          <a:p>
            <a:r>
              <a:rPr lang="en-US" dirty="0" smtClean="0"/>
              <a:t>the "-&gt;" the annotation is associated with the return value</a:t>
            </a:r>
          </a:p>
          <a:p>
            <a:r>
              <a:rPr lang="en-US" dirty="0" smtClean="0"/>
              <a:t>stored in dictionary </a:t>
            </a:r>
            <a:r>
              <a:rPr lang="en-US" dirty="0" smtClean="0">
                <a:solidFill>
                  <a:srgbClr val="000090"/>
                </a:solidFill>
                <a:latin typeface="Monaco"/>
                <a:cs typeface="Monaco"/>
              </a:rPr>
              <a:t>name_</a:t>
            </a:r>
            <a:r>
              <a:rPr lang="en-US" dirty="0" err="1" smtClean="0">
                <a:solidFill>
                  <a:srgbClr val="000090"/>
                </a:solidFill>
                <a:latin typeface="Monaco"/>
                <a:cs typeface="Monaco"/>
              </a:rPr>
              <a:t>fn</a:t>
            </a:r>
            <a:r>
              <a:rPr lang="en-US" dirty="0" smtClean="0">
                <a:solidFill>
                  <a:srgbClr val="000090"/>
                </a:solidFill>
                <a:latin typeface="Monaco"/>
                <a:cs typeface="Monaco"/>
              </a:rPr>
              <a:t>.__annotations__</a:t>
            </a:r>
          </a:p>
          <a:p>
            <a:endParaRPr lang="en-US" dirty="0"/>
          </a:p>
        </p:txBody>
      </p:sp>
    </p:spTree>
    <p:extLst>
      <p:ext uri="{BB962C8B-B14F-4D97-AF65-F5344CB8AC3E}">
        <p14:creationId xmlns="" xmlns:p14="http://schemas.microsoft.com/office/powerpoint/2010/main" val="122680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 xmlns:p14="http://schemas.microsoft.com/office/powerpoint/2010/main" val="4233625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smtClean="0"/>
              <a:t>Docstring</a:t>
            </a:r>
            <a:endParaRPr lang="en-US"/>
          </a:p>
        </p:txBody>
      </p:sp>
      <p:sp>
        <p:nvSpPr>
          <p:cNvPr id="86020" name="Rectangle 3"/>
          <p:cNvSpPr>
            <a:spLocks noGrp="1" noChangeArrowheads="1"/>
          </p:cNvSpPr>
          <p:nvPr>
            <p:ph type="body" idx="1"/>
          </p:nvPr>
        </p:nvSpPr>
        <p:spPr/>
        <p:txBody>
          <a:bodyPr/>
          <a:lstStyle/>
          <a:p>
            <a:r>
              <a:rPr lang="en-US" dirty="0" smtClean="0"/>
              <a:t>If the first item after the </a:t>
            </a:r>
            <a:r>
              <a:rPr lang="en-US" dirty="0" err="1" smtClean="0"/>
              <a:t>def</a:t>
            </a:r>
            <a:r>
              <a:rPr lang="en-US" dirty="0" smtClean="0"/>
              <a:t> is a string, then that string is specially stored as the </a:t>
            </a:r>
            <a:r>
              <a:rPr lang="en-US" dirty="0" err="1" smtClean="0"/>
              <a:t>docstring</a:t>
            </a:r>
            <a:r>
              <a:rPr lang="en-US" dirty="0" smtClean="0"/>
              <a:t> of the function</a:t>
            </a:r>
          </a:p>
          <a:p>
            <a:r>
              <a:rPr lang="en-US" dirty="0" smtClean="0"/>
              <a:t>This string describes the function and is what is shown if you do a help on a function</a:t>
            </a:r>
          </a:p>
          <a:p>
            <a:r>
              <a:rPr lang="en-US" dirty="0" smtClean="0"/>
              <a:t>Usually triple quoted since it is </a:t>
            </a:r>
            <a:r>
              <a:rPr lang="en-US" dirty="0" err="1" smtClean="0"/>
              <a:t>multilined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Code Listing 8.2</a:t>
            </a:r>
          </a:p>
          <a:p>
            <a:r>
              <a:rPr lang="en-US" dirty="0" smtClean="0"/>
              <a:t>Weighted Grade Function</a:t>
            </a:r>
            <a:endParaRPr lang="en-US" dirty="0"/>
          </a:p>
        </p:txBody>
      </p:sp>
    </p:spTree>
    <p:extLst>
      <p:ext uri="{BB962C8B-B14F-4D97-AF65-F5344CB8AC3E}">
        <p14:creationId xmlns="" xmlns:p14="http://schemas.microsoft.com/office/powerpoint/2010/main" val="3310291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rcRect t="-71588" b="-71588"/>
          <a:stretch>
            <a:fillRect/>
          </a:stretch>
        </p:blip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Can ask for docstring</a:t>
            </a:r>
          </a:p>
        </p:txBody>
      </p:sp>
      <p:sp>
        <p:nvSpPr>
          <p:cNvPr id="89091" name="Content Placeholder 2"/>
          <p:cNvSpPr>
            <a:spLocks noGrp="1"/>
          </p:cNvSpPr>
          <p:nvPr>
            <p:ph idx="1"/>
          </p:nvPr>
        </p:nvSpPr>
        <p:spPr/>
        <p:txBody>
          <a:bodyPr/>
          <a:lstStyle/>
          <a:p>
            <a:r>
              <a:rPr lang="en-US" dirty="0" smtClean="0"/>
              <a:t>Every object (function, whatever) can have a </a:t>
            </a:r>
            <a:r>
              <a:rPr lang="en-US" dirty="0" err="1" smtClean="0"/>
              <a:t>docstring</a:t>
            </a:r>
            <a:r>
              <a:rPr lang="en-US" dirty="0" smtClean="0"/>
              <a:t>. It is stored as an attribute of the function (the </a:t>
            </a:r>
            <a:r>
              <a:rPr lang="en-US" sz="2800" dirty="0" smtClean="0">
                <a:solidFill>
                  <a:srgbClr val="660066"/>
                </a:solidFill>
                <a:latin typeface="Monaco"/>
                <a:cs typeface="Monaco"/>
              </a:rPr>
              <a:t>__doc__ </a:t>
            </a:r>
            <a:r>
              <a:rPr lang="en-US" dirty="0" smtClean="0"/>
              <a:t>attribute)</a:t>
            </a:r>
          </a:p>
          <a:p>
            <a:r>
              <a:rPr lang="en-US" sz="2800" dirty="0" err="1" smtClean="0">
                <a:solidFill>
                  <a:srgbClr val="660066"/>
                </a:solidFill>
                <a:latin typeface="Monaco"/>
                <a:cs typeface="Monaco"/>
              </a:rPr>
              <a:t>listMean.__doc</a:t>
            </a:r>
            <a:r>
              <a:rPr lang="en-US" sz="2800" dirty="0" smtClean="0">
                <a:solidFill>
                  <a:srgbClr val="660066"/>
                </a:solidFill>
                <a:latin typeface="Monaco"/>
                <a:cs typeface="Monaco"/>
              </a:rPr>
              <a:t>__</a:t>
            </a:r>
          </a:p>
          <a:p>
            <a:pPr marL="457200" lvl="1" indent="0">
              <a:buNone/>
            </a:pPr>
            <a:r>
              <a:rPr lang="en-US" sz="2400" dirty="0">
                <a:solidFill>
                  <a:srgbClr val="660066"/>
                </a:solidFill>
                <a:latin typeface="Monaco"/>
                <a:cs typeface="Monaco"/>
              </a:rPr>
              <a:t>'</a:t>
            </a:r>
            <a:r>
              <a:rPr lang="en-US" sz="2400" dirty="0" smtClean="0">
                <a:solidFill>
                  <a:srgbClr val="660066"/>
                </a:solidFill>
                <a:latin typeface="Monaco"/>
                <a:cs typeface="Monaco"/>
              </a:rPr>
              <a:t>Takes a list of integers, returns the average of the list.'</a:t>
            </a:r>
            <a:endParaRPr lang="en-US" dirty="0" smtClean="0"/>
          </a:p>
          <a:p>
            <a:r>
              <a:rPr lang="en-US" dirty="0" smtClean="0">
                <a:latin typeface="+mj-lt"/>
                <a:cs typeface="Monaco"/>
              </a:rPr>
              <a:t>Other programs can use the </a:t>
            </a:r>
            <a:r>
              <a:rPr lang="en-US" dirty="0" err="1" smtClean="0">
                <a:latin typeface="+mj-lt"/>
                <a:cs typeface="Monaco"/>
              </a:rPr>
              <a:t>docstring</a:t>
            </a:r>
            <a:r>
              <a:rPr lang="en-US" dirty="0" smtClean="0">
                <a:latin typeface="+mj-lt"/>
                <a:cs typeface="Monaco"/>
              </a:rPr>
              <a:t> to report to the user (for example, IDLE).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smtClean="0"/>
              <a:t>Arbitrary arguments</a:t>
            </a:r>
            <a:endParaRPr lang="en-US" dirty="0"/>
          </a:p>
        </p:txBody>
      </p:sp>
      <p:sp>
        <p:nvSpPr>
          <p:cNvPr id="91140" name="Rectangle 3"/>
          <p:cNvSpPr>
            <a:spLocks noGrp="1" noChangeArrowheads="1"/>
          </p:cNvSpPr>
          <p:nvPr>
            <p:ph type="body" idx="1"/>
          </p:nvPr>
        </p:nvSpPr>
        <p:spPr>
          <a:xfrm>
            <a:off x="609600" y="884237"/>
            <a:ext cx="8534400" cy="5364163"/>
          </a:xfrm>
        </p:spPr>
        <p:txBody>
          <a:bodyPr/>
          <a:lstStyle/>
          <a:p>
            <a:r>
              <a:rPr lang="en-US" dirty="0" smtClean="0"/>
              <a:t>it is also possible to pass an arbitrary number of arguments to a function</a:t>
            </a:r>
          </a:p>
          <a:p>
            <a:r>
              <a:rPr lang="en-US" dirty="0" smtClean="0"/>
              <a:t>the function simply collects all the arguments (no matter how few or many) into a </a:t>
            </a:r>
            <a:r>
              <a:rPr lang="en-US" dirty="0" err="1" smtClean="0"/>
              <a:t>tuple</a:t>
            </a:r>
            <a:r>
              <a:rPr lang="en-US" dirty="0" smtClean="0"/>
              <a:t> to be processed by the function</a:t>
            </a:r>
          </a:p>
          <a:p>
            <a:r>
              <a:rPr lang="en-US" dirty="0" err="1" smtClean="0"/>
              <a:t>tuple</a:t>
            </a:r>
            <a:r>
              <a:rPr lang="en-US" dirty="0" smtClean="0"/>
              <a:t> parameter </a:t>
            </a:r>
            <a:r>
              <a:rPr lang="en-US" dirty="0" err="1" smtClean="0"/>
              <a:t>preceeded</a:t>
            </a:r>
            <a:r>
              <a:rPr lang="en-US" dirty="0" smtClean="0"/>
              <a:t> by a * (which is not part of the </a:t>
            </a:r>
            <a:r>
              <a:rPr lang="en-US" dirty="0" err="1" smtClean="0"/>
              <a:t>param</a:t>
            </a:r>
            <a:r>
              <a:rPr lang="en-US" dirty="0" smtClean="0"/>
              <a:t> name, its part of the language)</a:t>
            </a:r>
          </a:p>
          <a:p>
            <a:r>
              <a:rPr lang="en-US" dirty="0" smtClean="0"/>
              <a:t>positional arguments only</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smtClean="0">
                <a:ea typeface="ＭＳ Ｐゴシック" pitchFamily="-107" charset="-128"/>
                <a:cs typeface="ＭＳ Ｐゴシック" pitchFamily="-107" charset="-128"/>
              </a:rPr>
              <a:t>example</a:t>
            </a:r>
            <a:endParaRPr lang="en-US" dirty="0">
              <a:ea typeface="ＭＳ Ｐゴシック" pitchFamily="-107" charset="-128"/>
              <a:cs typeface="ＭＳ Ｐゴシック" pitchFamily="-107" charset="-128"/>
            </a:endParaRPr>
          </a:p>
        </p:txBody>
      </p:sp>
      <p:sp>
        <p:nvSpPr>
          <p:cNvPr id="92164" name="Rectangle 3"/>
          <p:cNvSpPr>
            <a:spLocks noGrp="1" noChangeArrowheads="1"/>
          </p:cNvSpPr>
          <p:nvPr>
            <p:ph type="body" idx="1"/>
          </p:nvPr>
        </p:nvSpPr>
        <p:spPr>
          <a:xfrm>
            <a:off x="381000" y="838200"/>
            <a:ext cx="8229600" cy="5257800"/>
          </a:xfrm>
        </p:spPr>
        <p:txBody>
          <a:bodyPr/>
          <a:lstStyle/>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def </a:t>
            </a: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 ‘fixed =‘,</a:t>
            </a:r>
            <a:r>
              <a:rPr lang="en-US" sz="2400" dirty="0" err="1" smtClean="0">
                <a:latin typeface="Courier New" pitchFamily="-107" charset="0"/>
                <a:ea typeface="ＭＳ Ｐゴシック" pitchFamily="-107" charset="-128"/>
                <a:cs typeface="ＭＳ Ｐゴシック" pitchFamily="-107" charset="-128"/>
              </a:rPr>
              <a:t>fixedParam</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		 </a:t>
            </a:r>
            <a:r>
              <a:rPr lang="en-US" sz="2400" dirty="0" smtClean="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aFunc(tupleParam</a:t>
            </a:r>
            <a:r>
              <a:rPr lang="en-US" sz="2400" dirty="0" smtClean="0">
                <a:latin typeface="Courier New" pitchFamily="-107" charset="0"/>
                <a:ea typeface="ＭＳ Ｐゴシック" pitchFamily="-107" charset="-128"/>
                <a:cs typeface="ＭＳ Ｐゴシック" pitchFamily="-107" charset="-128"/>
              </a:rPr>
              <a:t>=(1,2,3),fixedParam=1)			</a:t>
            </a:r>
            <a:r>
              <a:rPr lang="en-US" sz="2400" dirty="0" smtClean="0">
                <a:ea typeface="ＭＳ Ｐゴシック" pitchFamily="-107" charset="-128"/>
                <a:cs typeface="ＭＳ Ｐゴシック" pitchFamily="-107" charset="-128"/>
              </a:rPr>
              <a:t>Error!</a:t>
            </a:r>
            <a:endParaRPr lang="en-US" sz="2400" dirty="0" smtClean="0">
              <a:latin typeface="Courier New" pitchFamily="-107" charset="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endParaRPr lang="en-US" sz="2400" dirty="0" smtClean="0">
              <a:latin typeface="Arial" charset="0"/>
              <a:ea typeface="ＭＳ Ｐゴシック" charset="0"/>
            </a:endParaRPr>
          </a:p>
          <a:p>
            <a:pPr marL="514350" indent="-514350">
              <a:buFontTx/>
              <a:buAutoNum type="arabicPeriod"/>
            </a:pPr>
            <a:r>
              <a:rPr lang="en-US" sz="2400" dirty="0" smtClean="0">
                <a:latin typeface="Arial" charset="0"/>
                <a:ea typeface="ＭＳ Ｐゴシック" charset="0"/>
              </a:rPr>
              <a:t>All input is evil, unless proven otherwise.</a:t>
            </a:r>
          </a:p>
          <a:p>
            <a:pPr marL="514350" indent="-514350">
              <a:buFontTx/>
              <a:buAutoNum type="arabicPeriod"/>
            </a:pPr>
            <a:r>
              <a:rPr lang="en-US" sz="2400" dirty="0" smtClean="0">
                <a:latin typeface="Arial" charset="0"/>
                <a:ea typeface="ＭＳ Ｐゴシック" charset="0"/>
              </a:rPr>
              <a:t>A function should do one thing.</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 xmlns:p14="http://schemas.microsoft.com/office/powerpoint/2010/main" val="3161096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function’s namespace	</a:t>
            </a:r>
            <a:endParaRPr lang="en-US" dirty="0"/>
          </a:p>
        </p:txBody>
      </p:sp>
      <p:sp>
        <p:nvSpPr>
          <p:cNvPr id="3" name="Content Placeholder 2"/>
          <p:cNvSpPr>
            <a:spLocks noGrp="1"/>
          </p:cNvSpPr>
          <p:nvPr>
            <p:ph idx="1"/>
          </p:nvPr>
        </p:nvSpPr>
        <p:spPr/>
        <p:txBody>
          <a:bodyPr/>
          <a:lstStyle/>
          <a:p>
            <a:r>
              <a:rPr lang="en-US" dirty="0" smtClean="0"/>
              <a:t>Each function maintains a namespace for names defined </a:t>
            </a:r>
            <a:r>
              <a:rPr lang="en-US" b="1" i="1" dirty="0" smtClean="0"/>
              <a:t>locally within the function</a:t>
            </a:r>
            <a:r>
              <a:rPr lang="en-US" dirty="0" smtClean="0"/>
              <a:t>. </a:t>
            </a:r>
          </a:p>
          <a:p>
            <a:r>
              <a:rPr lang="en-US" dirty="0" smtClean="0"/>
              <a:t>Locally means one of two things:</a:t>
            </a:r>
          </a:p>
          <a:p>
            <a:pPr lvl="1"/>
            <a:r>
              <a:rPr lang="en-US" dirty="0" smtClean="0"/>
              <a:t>a name assigned within the function</a:t>
            </a:r>
          </a:p>
          <a:p>
            <a:pPr lvl="1"/>
            <a:r>
              <a:rPr lang="en-US" dirty="0" smtClean="0"/>
              <a:t>an argument received by invocation of the function</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argument to parameter</a:t>
            </a:r>
            <a:endParaRPr lang="en-US" dirty="0"/>
          </a:p>
        </p:txBody>
      </p:sp>
      <p:sp>
        <p:nvSpPr>
          <p:cNvPr id="3" name="Content Placeholder 2"/>
          <p:cNvSpPr>
            <a:spLocks noGrp="1"/>
          </p:cNvSpPr>
          <p:nvPr>
            <p:ph idx="1"/>
          </p:nvPr>
        </p:nvSpPr>
        <p:spPr/>
        <p:txBody>
          <a:bodyPr/>
          <a:lstStyle/>
          <a:p>
            <a:pPr marL="0" indent="0">
              <a:buNone/>
            </a:pPr>
            <a:r>
              <a:rPr lang="en-US" dirty="0" smtClean="0"/>
              <a:t>For each argument in the function invocation, the argument’s </a:t>
            </a:r>
            <a:r>
              <a:rPr lang="en-US" i="1" dirty="0" smtClean="0"/>
              <a:t>associated object</a:t>
            </a:r>
            <a:r>
              <a:rPr lang="en-US" dirty="0" smtClean="0"/>
              <a:t> is passed to the corresponding parameter in the function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Passing immutable objects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40795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3447" b="-3447"/>
          <a:stretch>
            <a:fillRect/>
          </a:stretch>
        </p:blip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“pass” mean?</a:t>
            </a:r>
            <a:endParaRPr lang="en-US" dirty="0"/>
          </a:p>
        </p:txBody>
      </p:sp>
      <p:sp>
        <p:nvSpPr>
          <p:cNvPr id="3" name="Content Placeholder 2"/>
          <p:cNvSpPr>
            <a:spLocks noGrp="1"/>
          </p:cNvSpPr>
          <p:nvPr>
            <p:ph idx="1"/>
          </p:nvPr>
        </p:nvSpPr>
        <p:spPr/>
        <p:txBody>
          <a:bodyPr/>
          <a:lstStyle/>
          <a:p>
            <a:r>
              <a:rPr lang="en-US" dirty="0" smtClean="0"/>
              <a:t>The diagram should make it clear that the parameter name is local to the function namespace</a:t>
            </a:r>
          </a:p>
          <a:p>
            <a:r>
              <a:rPr lang="en-US" dirty="0" smtClean="0"/>
              <a:t>Passing means that the argument and the parameter, named in two different namespaces, share an association with the same object</a:t>
            </a:r>
          </a:p>
          <a:p>
            <a:r>
              <a:rPr lang="en-US" dirty="0" smtClean="0"/>
              <a:t>So “passing” means “sharing” in Python</a:t>
            </a:r>
            <a:endParaRPr lang="en-US" dirty="0"/>
          </a:p>
        </p:txBody>
      </p:sp>
    </p:spTree>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a:spAutoFit/>
      </a:bodyPr>
      <a:lstStyle>
        <a:defPPr>
          <a:defRPr sz="3600" dirty="0">
            <a:solidFill>
              <a:srgbClr val="FF0000"/>
            </a:solidFill>
            <a:latin typeface="Rockwell Extra Bold"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template.potx</Template>
  <TotalTime>1822</TotalTime>
  <Words>1448</Words>
  <Application>Microsoft Office PowerPoint</Application>
  <PresentationFormat>On-screen Show (4:3)</PresentationFormat>
  <Paragraphs>296</Paragraphs>
  <Slides>49</Slides>
  <Notes>19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template</vt:lpstr>
      <vt:lpstr>Slide 1</vt:lpstr>
      <vt:lpstr>First cut, scope</vt:lpstr>
      <vt:lpstr>Defining scope</vt:lpstr>
      <vt:lpstr>Find the namespace</vt:lpstr>
      <vt:lpstr>A function’s namespace </vt:lpstr>
      <vt:lpstr>Passing argument to parameter</vt:lpstr>
      <vt:lpstr>Passing immutable objects</vt:lpstr>
      <vt:lpstr>Slide 8</vt:lpstr>
      <vt:lpstr>What does “pass” mean?</vt:lpstr>
      <vt:lpstr>Assignment changes association</vt:lpstr>
      <vt:lpstr>Slide 11</vt:lpstr>
      <vt:lpstr>passing mutable objects</vt:lpstr>
      <vt:lpstr>Sharing mutables</vt:lpstr>
      <vt:lpstr>Slide 14</vt:lpstr>
      <vt:lpstr>Slide 15</vt:lpstr>
      <vt:lpstr>More on Functions</vt:lpstr>
      <vt:lpstr>Functions return one thing</vt:lpstr>
      <vt:lpstr>assignment in a function</vt:lpstr>
      <vt:lpstr>Example</vt:lpstr>
      <vt:lpstr>Slide 20</vt:lpstr>
      <vt:lpstr>Slide 21</vt:lpstr>
      <vt:lpstr>Example</vt:lpstr>
      <vt:lpstr>Slide 23</vt:lpstr>
      <vt:lpstr>Slide 24</vt:lpstr>
      <vt:lpstr>Slide 25</vt:lpstr>
      <vt:lpstr>Example</vt:lpstr>
      <vt:lpstr>Slide 27</vt:lpstr>
      <vt:lpstr>Slide 28</vt:lpstr>
      <vt:lpstr>Slide 29</vt:lpstr>
      <vt:lpstr>assignment to a local</vt:lpstr>
      <vt:lpstr>Default and Named parameters</vt:lpstr>
      <vt:lpstr>Defaults</vt:lpstr>
      <vt:lpstr>Named parameter</vt:lpstr>
      <vt:lpstr>Name use works in general case </vt:lpstr>
      <vt:lpstr>Default args and mutables</vt:lpstr>
      <vt:lpstr>weird</vt:lpstr>
      <vt:lpstr>Slide 37</vt:lpstr>
      <vt:lpstr>Slide 38</vt:lpstr>
      <vt:lpstr>Functions as objects and docstrings</vt:lpstr>
      <vt:lpstr>Functions are objects too!</vt:lpstr>
      <vt:lpstr>function annotations</vt:lpstr>
      <vt:lpstr>Slide 42</vt:lpstr>
      <vt:lpstr>Docstring</vt:lpstr>
      <vt:lpstr>Slide 44</vt:lpstr>
      <vt:lpstr>Slide 45</vt:lpstr>
      <vt:lpstr>Can ask for docstring</vt:lpstr>
      <vt:lpstr>Arbitrary arguments</vt:lpstr>
      <vt:lpstr>example</vt:lpstr>
      <vt:lpstr>Reminder, rules so far</vt:lpstr>
    </vt:vector>
  </TitlesOfParts>
  <Company>PEARSON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Todd</cp:lastModifiedBy>
  <cp:revision>53</cp:revision>
  <dcterms:created xsi:type="dcterms:W3CDTF">2012-03-21T18:49:41Z</dcterms:created>
  <dcterms:modified xsi:type="dcterms:W3CDTF">2014-04-23T21:10:18Z</dcterms:modified>
</cp:coreProperties>
</file>